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03" r:id="rId2"/>
    <p:sldId id="267" r:id="rId3"/>
    <p:sldId id="313" r:id="rId4"/>
    <p:sldId id="274" r:id="rId5"/>
    <p:sldId id="275" r:id="rId6"/>
    <p:sldId id="272" r:id="rId7"/>
    <p:sldId id="314" r:id="rId8"/>
    <p:sldId id="315" r:id="rId9"/>
    <p:sldId id="276" r:id="rId10"/>
    <p:sldId id="316" r:id="rId11"/>
    <p:sldId id="295" r:id="rId12"/>
    <p:sldId id="297" r:id="rId13"/>
    <p:sldId id="300" r:id="rId14"/>
    <p:sldId id="298" r:id="rId15"/>
    <p:sldId id="301" r:id="rId16"/>
    <p:sldId id="294" r:id="rId17"/>
    <p:sldId id="311" r:id="rId18"/>
    <p:sldId id="304" r:id="rId19"/>
    <p:sldId id="305" r:id="rId20"/>
    <p:sldId id="306" r:id="rId21"/>
    <p:sldId id="307" r:id="rId22"/>
    <p:sldId id="308" r:id="rId23"/>
    <p:sldId id="309" r:id="rId24"/>
    <p:sldId id="310" r:id="rId25"/>
  </p:sldIdLst>
  <p:sldSz cx="9144000" cy="5715000" type="screen16x10"/>
  <p:notesSz cx="6858000" cy="9144000"/>
  <p:defaultTextStyle>
    <a:defPPr>
      <a:defRPr lang="en-US"/>
    </a:defPPr>
    <a:lvl1pPr marL="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6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2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86" y="-12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5CD3B9-6A4D-4274-9574-6DBAF3169FD2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73436D-23AA-45D3-8CB2-DCF1494DA6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237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73436D-23AA-45D3-8CB2-DCF1494DA6B8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58050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73436D-23AA-45D3-8CB2-DCF1494DA6B8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58050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6"/>
            <a:ext cx="7772400" cy="1225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CF382-07F0-46E9-A610-9600EEB6EE9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C4C70-873B-410F-9EF1-7A76AF2B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1091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CF382-07F0-46E9-A610-9600EEB6EE9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C4C70-873B-410F-9EF1-7A76AF2B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69040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CF382-07F0-46E9-A610-9600EEB6EE9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C4C70-873B-410F-9EF1-7A76AF2B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09693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CF382-07F0-46E9-A610-9600EEB6EE9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C4C70-873B-410F-9EF1-7A76AF2B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59195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6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CF382-07F0-46E9-A610-9600EEB6EE9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C4C70-873B-410F-9EF1-7A76AF2B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6730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CF382-07F0-46E9-A610-9600EEB6EE9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C4C70-873B-410F-9EF1-7A76AF2B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3760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0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5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5" indent="0">
              <a:buNone/>
              <a:defRPr sz="1600" b="1"/>
            </a:lvl8pPr>
            <a:lvl9pPr marL="365732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279262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0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5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5" indent="0">
              <a:buNone/>
              <a:defRPr sz="1600" b="1"/>
            </a:lvl8pPr>
            <a:lvl9pPr marL="365732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CF382-07F0-46E9-A610-9600EEB6EE9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C4C70-873B-410F-9EF1-7A76AF2B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9808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CF382-07F0-46E9-A610-9600EEB6EE9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C4C70-873B-410F-9EF1-7A76AF2B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3302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CF382-07F0-46E9-A610-9600EEB6EE9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C4C70-873B-410F-9EF1-7A76AF2B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7964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0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5" indent="0">
              <a:buNone/>
              <a:defRPr sz="900"/>
            </a:lvl6pPr>
            <a:lvl7pPr marL="2742990" indent="0">
              <a:buNone/>
              <a:defRPr sz="900"/>
            </a:lvl7pPr>
            <a:lvl8pPr marL="3200155" indent="0">
              <a:buNone/>
              <a:defRPr sz="900"/>
            </a:lvl8pPr>
            <a:lvl9pPr marL="365732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CF382-07F0-46E9-A610-9600EEB6EE9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C4C70-873B-410F-9EF1-7A76AF2B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76383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165" indent="0">
              <a:buNone/>
              <a:defRPr sz="2800"/>
            </a:lvl2pPr>
            <a:lvl3pPr marL="914330" indent="0">
              <a:buNone/>
              <a:defRPr sz="2400"/>
            </a:lvl3pPr>
            <a:lvl4pPr marL="1371495" indent="0">
              <a:buNone/>
              <a:defRPr sz="2000"/>
            </a:lvl4pPr>
            <a:lvl5pPr marL="1828660" indent="0">
              <a:buNone/>
              <a:defRPr sz="2000"/>
            </a:lvl5pPr>
            <a:lvl6pPr marL="2285825" indent="0">
              <a:buNone/>
              <a:defRPr sz="2000"/>
            </a:lvl6pPr>
            <a:lvl7pPr marL="2742990" indent="0">
              <a:buNone/>
              <a:defRPr sz="2000"/>
            </a:lvl7pPr>
            <a:lvl8pPr marL="3200155" indent="0">
              <a:buNone/>
              <a:defRPr sz="2000"/>
            </a:lvl8pPr>
            <a:lvl9pPr marL="365732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0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5" indent="0">
              <a:buNone/>
              <a:defRPr sz="900"/>
            </a:lvl6pPr>
            <a:lvl7pPr marL="2742990" indent="0">
              <a:buNone/>
              <a:defRPr sz="900"/>
            </a:lvl7pPr>
            <a:lvl8pPr marL="3200155" indent="0">
              <a:buNone/>
              <a:defRPr sz="900"/>
            </a:lvl8pPr>
            <a:lvl9pPr marL="365732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CF382-07F0-46E9-A610-9600EEB6EE9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C4C70-873B-410F-9EF1-7A76AF2B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0097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33" tIns="45716" rIns="91433" bIns="4571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33" tIns="45716" rIns="91433" bIns="4571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33" tIns="45716" rIns="91433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CF382-07F0-46E9-A610-9600EEB6EE9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33" tIns="45716" rIns="91433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33" tIns="45716" rIns="91433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C4C70-873B-410F-9EF1-7A76AF2B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18699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3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74" indent="-342874" algn="l" defTabSz="91433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93" indent="-285728" algn="l" defTabSz="91433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3" indent="-228583" algn="l" defTabSz="91433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78" indent="-228583" algn="l" defTabSz="91433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3" indent="-228583" algn="l" defTabSz="91433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08" indent="-228583" algn="l" defTabSz="9143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3" indent="-228583" algn="l" defTabSz="9143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38" indent="-228583" algn="l" defTabSz="9143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03" indent="-228583" algn="l" defTabSz="9143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5" algn="l" defTabSz="914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0" algn="l" defTabSz="914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5" algn="l" defTabSz="914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0" algn="l" defTabSz="914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5" algn="l" defTabSz="914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0" algn="l" defTabSz="914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55" algn="l" defTabSz="914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0" algn="l" defTabSz="914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838200" y="1181100"/>
            <a:ext cx="8610600" cy="2032000"/>
          </a:xfrm>
        </p:spPr>
        <p:txBody>
          <a:bodyPr>
            <a:noAutofit/>
          </a:bodyPr>
          <a:lstStyle/>
          <a:p>
            <a:r>
              <a:rPr lang="en-US" sz="5400" b="1" dirty="0" err="1" smtClean="0">
                <a:solidFill>
                  <a:srgbClr val="FF0000"/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Trường</a:t>
            </a:r>
            <a:r>
              <a:rPr lang="en-US" sz="5400" b="1" dirty="0" smtClean="0">
                <a:solidFill>
                  <a:srgbClr val="FF0000"/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Chuyên</a:t>
            </a:r>
            <a:r>
              <a:rPr lang="en-US" sz="5400" b="1" dirty="0" smtClean="0">
                <a:solidFill>
                  <a:srgbClr val="FF0000"/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biệt</a:t>
            </a:r>
            <a:r>
              <a:rPr lang="en-US" sz="5400" b="1" dirty="0" smtClean="0">
                <a:solidFill>
                  <a:srgbClr val="FF0000"/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Quận</a:t>
            </a:r>
            <a:r>
              <a:rPr lang="en-US" sz="5400" b="1" dirty="0" smtClean="0">
                <a:solidFill>
                  <a:srgbClr val="FF0000"/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 10</a:t>
            </a:r>
            <a:endParaRPr lang="en-US" sz="2400" b="1" dirty="0">
              <a:solidFill>
                <a:srgbClr val="FF0000"/>
              </a:solidFill>
              <a:latin typeface="UTM Americana EB" pitchFamily="18" charset="0"/>
              <a:ea typeface="Script" pitchFamily="2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0" y="3314700"/>
            <a:ext cx="8610600" cy="8466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err="1" smtClean="0">
                <a:solidFill>
                  <a:schemeClr val="tx2">
                    <a:lumMod val="50000"/>
                  </a:schemeClr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Lớp</a:t>
            </a:r>
            <a:r>
              <a:rPr lang="en-US" sz="4800" b="1" dirty="0" smtClean="0">
                <a:solidFill>
                  <a:schemeClr val="tx2">
                    <a:lumMod val="50000"/>
                  </a:schemeClr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 1B3</a:t>
            </a:r>
            <a:endParaRPr lang="en-US" sz="2000" b="1" dirty="0">
              <a:solidFill>
                <a:schemeClr val="tx2">
                  <a:lumMod val="50000"/>
                </a:schemeClr>
              </a:solidFill>
              <a:latin typeface="UTM Americana EB" pitchFamily="18" charset="0"/>
              <a:ea typeface="Scrip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6296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800" y="800100"/>
            <a:ext cx="2133600" cy="1600200"/>
          </a:xfr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564" t="50000" r="34999" b="27778"/>
          <a:stretch/>
        </p:blipFill>
        <p:spPr bwMode="auto">
          <a:xfrm>
            <a:off x="914400" y="4305300"/>
            <a:ext cx="23622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t="20666" r="-1808"/>
          <a:stretch/>
        </p:blipFill>
        <p:spPr>
          <a:xfrm>
            <a:off x="914400" y="2476500"/>
            <a:ext cx="2514234" cy="1470568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096000" y="1219200"/>
            <a:ext cx="1828800" cy="6858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on 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hổ</a:t>
            </a:r>
            <a:endParaRPr lang="en-US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143625" y="2868884"/>
            <a:ext cx="1828800" cy="6858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oa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mai</a:t>
            </a:r>
            <a:endParaRPr lang="en-US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096000" y="4457700"/>
            <a:ext cx="1828800" cy="6858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Straight Connector 12"/>
          <p:cNvCxnSpPr>
            <a:endCxn id="10" idx="1"/>
          </p:cNvCxnSpPr>
          <p:nvPr/>
        </p:nvCxnSpPr>
        <p:spPr>
          <a:xfrm>
            <a:off x="3048000" y="1562100"/>
            <a:ext cx="3095625" cy="164968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endCxn id="11" idx="1"/>
          </p:cNvCxnSpPr>
          <p:nvPr/>
        </p:nvCxnSpPr>
        <p:spPr>
          <a:xfrm>
            <a:off x="3200400" y="4800600"/>
            <a:ext cx="2895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endCxn id="9" idx="1"/>
          </p:cNvCxnSpPr>
          <p:nvPr/>
        </p:nvCxnSpPr>
        <p:spPr>
          <a:xfrm flipV="1">
            <a:off x="3362325" y="1562100"/>
            <a:ext cx="2733675" cy="180208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209550" y="38100"/>
            <a:ext cx="8763000" cy="638175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spcCol="0" rtlCol="0" anchor="t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huynh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376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52500"/>
            <a:ext cx="8229600" cy="2095235"/>
          </a:xfrm>
        </p:spPr>
        <p:txBody>
          <a:bodyPr>
            <a:normAutofit/>
          </a:bodyPr>
          <a:lstStyle/>
          <a:p>
            <a:r>
              <a:rPr lang="en-US" sz="6000" dirty="0" err="1" smtClean="0">
                <a:solidFill>
                  <a:schemeClr val="accent6">
                    <a:lumMod val="75000"/>
                  </a:schemeClr>
                </a:solidFill>
                <a:latin typeface="UVN Mang Cau Nang" pitchFamily="66" charset="0"/>
              </a:rPr>
              <a:t>Trò</a:t>
            </a:r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UVN Mang Cau Nang" pitchFamily="66" charset="0"/>
              </a:rPr>
              <a:t> </a:t>
            </a:r>
            <a:r>
              <a:rPr lang="en-US" sz="6000" dirty="0" err="1" smtClean="0">
                <a:solidFill>
                  <a:schemeClr val="accent6">
                    <a:lumMod val="75000"/>
                  </a:schemeClr>
                </a:solidFill>
                <a:latin typeface="UVN Mang Cau Nang" pitchFamily="66" charset="0"/>
              </a:rPr>
              <a:t>chơi</a:t>
            </a:r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UVN Mang Cau Nang" pitchFamily="66" charset="0"/>
              </a:rPr>
              <a:t/>
            </a:r>
            <a:b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UVN Mang Cau Nang" pitchFamily="66" charset="0"/>
              </a:rPr>
            </a:br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UVN Mang Cau Nang" pitchFamily="66" charset="0"/>
              </a:rPr>
              <a:t>“</a:t>
            </a:r>
            <a:r>
              <a:rPr lang="en-US" sz="6000" dirty="0" err="1" smtClean="0">
                <a:solidFill>
                  <a:schemeClr val="accent6">
                    <a:lumMod val="75000"/>
                  </a:schemeClr>
                </a:solidFill>
                <a:latin typeface="UVN Mang Cau Nang" pitchFamily="66" charset="0"/>
              </a:rPr>
              <a:t>Bông</a:t>
            </a:r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UVN Mang Cau Nang" pitchFamily="66" charset="0"/>
              </a:rPr>
              <a:t> </a:t>
            </a:r>
            <a:r>
              <a:rPr lang="en-US" sz="6000" dirty="0" err="1" smtClean="0">
                <a:solidFill>
                  <a:schemeClr val="accent6">
                    <a:lumMod val="75000"/>
                  </a:schemeClr>
                </a:solidFill>
                <a:latin typeface="UVN Mang Cau Nang" pitchFamily="66" charset="0"/>
              </a:rPr>
              <a:t>hoa</a:t>
            </a:r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UVN Mang Cau Nang" pitchFamily="66" charset="0"/>
              </a:rPr>
              <a:t> </a:t>
            </a:r>
            <a:r>
              <a:rPr lang="en-US" sz="6000" dirty="0" err="1" smtClean="0">
                <a:solidFill>
                  <a:schemeClr val="accent6">
                    <a:lumMod val="75000"/>
                  </a:schemeClr>
                </a:solidFill>
                <a:latin typeface="UVN Mang Cau Nang" pitchFamily="66" charset="0"/>
              </a:rPr>
              <a:t>của</a:t>
            </a:r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UVN Mang Cau Nang" pitchFamily="66" charset="0"/>
              </a:rPr>
              <a:t> </a:t>
            </a:r>
            <a:r>
              <a:rPr lang="en-US" sz="6000" dirty="0" err="1" smtClean="0">
                <a:solidFill>
                  <a:schemeClr val="accent6">
                    <a:lumMod val="75000"/>
                  </a:schemeClr>
                </a:solidFill>
                <a:latin typeface="UVN Mang Cau Nang" pitchFamily="66" charset="0"/>
              </a:rPr>
              <a:t>bé</a:t>
            </a:r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UVN Mang Cau Nang" pitchFamily="66" charset="0"/>
              </a:rPr>
              <a:t>”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UVN Mang Cau Nang" pitchFamily="66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981200" y="3543300"/>
            <a:ext cx="5334000" cy="13335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spcCol="0" rtlCol="0" anchor="ctr"/>
          <a:lstStyle/>
          <a:p>
            <a:pPr algn="just"/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huynh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vi-VN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571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0" t="10972" r="53499" b="32247"/>
          <a:stretch/>
        </p:blipFill>
        <p:spPr bwMode="auto">
          <a:xfrm>
            <a:off x="533400" y="419100"/>
            <a:ext cx="3746030" cy="3601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578" t="26387" r="11016" b="17640"/>
          <a:stretch/>
        </p:blipFill>
        <p:spPr bwMode="auto">
          <a:xfrm>
            <a:off x="4876800" y="1485332"/>
            <a:ext cx="3581400" cy="3590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2400" y="-6343"/>
            <a:ext cx="1606190" cy="146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782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19" t="12230" r="50023" b="16727"/>
          <a:stretch/>
        </p:blipFill>
        <p:spPr bwMode="auto">
          <a:xfrm>
            <a:off x="5200649" y="835017"/>
            <a:ext cx="3731483" cy="37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949" t="10455" r="7060" b="17500"/>
          <a:stretch/>
        </p:blipFill>
        <p:spPr bwMode="auto">
          <a:xfrm>
            <a:off x="381000" y="815967"/>
            <a:ext cx="3733800" cy="38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2400" y="-6343"/>
            <a:ext cx="1606190" cy="146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605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12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88" t="43069" r="62500" b="2805"/>
          <a:stretch/>
        </p:blipFill>
        <p:spPr bwMode="auto">
          <a:xfrm>
            <a:off x="314463" y="114300"/>
            <a:ext cx="2852513" cy="2773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925" r="34609" b="44687"/>
          <a:stretch/>
        </p:blipFill>
        <p:spPr bwMode="auto">
          <a:xfrm>
            <a:off x="6038070" y="190500"/>
            <a:ext cx="2791605" cy="2760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048" t="43957" r="5220" b="2075"/>
          <a:stretch/>
        </p:blipFill>
        <p:spPr bwMode="auto">
          <a:xfrm>
            <a:off x="3166976" y="2437926"/>
            <a:ext cx="2957427" cy="282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3800" y="47520"/>
            <a:ext cx="1606190" cy="146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083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20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484" t="12360" r="50469" b="16667"/>
          <a:stretch/>
        </p:blipFill>
        <p:spPr bwMode="auto">
          <a:xfrm>
            <a:off x="380999" y="244336"/>
            <a:ext cx="2422985" cy="2542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907" t="10556" r="7734" b="18194"/>
          <a:stretch/>
        </p:blipFill>
        <p:spPr bwMode="auto">
          <a:xfrm>
            <a:off x="2216336" y="2528637"/>
            <a:ext cx="2636651" cy="2754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95" t="12194" r="50588" b="16016"/>
          <a:stretch/>
        </p:blipFill>
        <p:spPr bwMode="auto">
          <a:xfrm>
            <a:off x="4724400" y="190500"/>
            <a:ext cx="2514599" cy="265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579" t="9681" r="6559" b="17272"/>
          <a:stretch/>
        </p:blipFill>
        <p:spPr bwMode="auto">
          <a:xfrm>
            <a:off x="6553200" y="2663270"/>
            <a:ext cx="2478102" cy="2620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75347" y="52433"/>
            <a:ext cx="1606190" cy="146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581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250" fill="hold"/>
                                        <p:tgtEl>
                                          <p:spTgt spid="40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5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8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715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4748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838200" y="1181100"/>
            <a:ext cx="8610600" cy="2032000"/>
          </a:xfrm>
        </p:spPr>
        <p:txBody>
          <a:bodyPr>
            <a:noAutofit/>
          </a:bodyPr>
          <a:lstStyle/>
          <a:p>
            <a:r>
              <a:rPr lang="en-US" sz="5400" b="1" dirty="0" err="1" smtClean="0">
                <a:solidFill>
                  <a:srgbClr val="FF0000"/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Trường</a:t>
            </a:r>
            <a:r>
              <a:rPr lang="en-US" sz="5400" b="1" dirty="0" smtClean="0">
                <a:solidFill>
                  <a:srgbClr val="FF0000"/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Chuyên</a:t>
            </a:r>
            <a:r>
              <a:rPr lang="en-US" sz="5400" b="1" dirty="0" smtClean="0">
                <a:solidFill>
                  <a:srgbClr val="FF0000"/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biệt</a:t>
            </a:r>
            <a:r>
              <a:rPr lang="en-US" sz="5400" b="1" dirty="0" smtClean="0">
                <a:solidFill>
                  <a:srgbClr val="FF0000"/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Quận</a:t>
            </a:r>
            <a:r>
              <a:rPr lang="en-US" sz="5400" b="1" dirty="0" smtClean="0">
                <a:solidFill>
                  <a:srgbClr val="FF0000"/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 10</a:t>
            </a:r>
            <a:endParaRPr lang="en-US" sz="2400" b="1" dirty="0">
              <a:solidFill>
                <a:srgbClr val="FF0000"/>
              </a:solidFill>
              <a:latin typeface="UTM Americana EB" pitchFamily="18" charset="0"/>
              <a:ea typeface="Script" pitchFamily="2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0" y="3314700"/>
            <a:ext cx="8610600" cy="8466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err="1" smtClean="0">
                <a:solidFill>
                  <a:schemeClr val="tx2">
                    <a:lumMod val="50000"/>
                  </a:schemeClr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Lớp</a:t>
            </a:r>
            <a:r>
              <a:rPr lang="en-US" sz="4800" b="1" dirty="0" smtClean="0">
                <a:solidFill>
                  <a:schemeClr val="tx2">
                    <a:lumMod val="50000"/>
                  </a:schemeClr>
                </a:solidFill>
                <a:latin typeface="UTM Americana EB" pitchFamily="18" charset="0"/>
                <a:ea typeface="Script" pitchFamily="2" charset="0"/>
                <a:cs typeface="Times New Roman" pitchFamily="18" charset="0"/>
              </a:rPr>
              <a:t> 1B3</a:t>
            </a:r>
            <a:endParaRPr lang="en-US" sz="2000" b="1" dirty="0">
              <a:solidFill>
                <a:schemeClr val="tx2">
                  <a:lumMod val="50000"/>
                </a:schemeClr>
              </a:solidFill>
              <a:latin typeface="UTM Americana EB" pitchFamily="18" charset="0"/>
              <a:ea typeface="Scrip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00134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43100"/>
            <a:ext cx="8229600" cy="952500"/>
          </a:xfrm>
        </p:spPr>
        <p:txBody>
          <a:bodyPr>
            <a:noAutofit/>
          </a:bodyPr>
          <a:lstStyle/>
          <a:p>
            <a:r>
              <a:rPr lang="vi-VN" sz="8000" dirty="0" smtClean="0"/>
              <a:t>Môn: Tiếng Việt</a:t>
            </a:r>
            <a:br>
              <a:rPr lang="vi-VN" sz="8000" dirty="0" smtClean="0"/>
            </a:br>
            <a:r>
              <a:rPr lang="vi-VN" sz="8000" dirty="0" smtClean="0"/>
              <a:t>Bài: </a:t>
            </a:r>
            <a:r>
              <a:rPr lang="vi-VN" sz="8000" dirty="0" smtClean="0">
                <a:solidFill>
                  <a:srgbClr val="FF0000"/>
                </a:solidFill>
              </a:rPr>
              <a:t>Âm </a:t>
            </a:r>
            <a:r>
              <a:rPr lang="en-US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8000" dirty="0" smtClean="0"/>
              <a:t> 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8000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 2)</a:t>
            </a:r>
            <a:r>
              <a:rPr lang="vi-VN" sz="80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endParaRPr lang="en-US" sz="8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666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857250" y="2171700"/>
            <a:ext cx="8374063" cy="1104900"/>
          </a:xfrm>
        </p:spPr>
        <p:txBody>
          <a:bodyPr>
            <a:noAutofit/>
          </a:bodyPr>
          <a:lstStyle/>
          <a:p>
            <a:pPr algn="l"/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vần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hẹ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hổ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hợp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Title 1"/>
          <p:cNvSpPr txBox="1">
            <a:spLocks/>
          </p:cNvSpPr>
          <p:nvPr/>
        </p:nvSpPr>
        <p:spPr bwMode="auto">
          <a:xfrm>
            <a:off x="838200" y="495300"/>
            <a:ext cx="78867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vi-VN" sz="3400" b="1" u="sng" dirty="0">
                <a:latin typeface="Times New Roman" pitchFamily="18" charset="0"/>
              </a:rPr>
              <a:t>Yêu cầu học sinh cần đạt:</a:t>
            </a:r>
            <a:endParaRPr lang="en-US" sz="3400" b="1" u="sng" dirty="0">
              <a:latin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215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00100"/>
            <a:ext cx="8229600" cy="3048000"/>
          </a:xfrm>
        </p:spPr>
        <p:txBody>
          <a:bodyPr>
            <a:noAutofit/>
          </a:bodyPr>
          <a:lstStyle/>
          <a:p>
            <a:r>
              <a:rPr lang="vi-VN" sz="6000" dirty="0" smtClean="0"/>
              <a:t>Môn: Tiếng Việt</a:t>
            </a:r>
            <a:r>
              <a:rPr lang="vi-VN" sz="8000" dirty="0" smtClean="0"/>
              <a:t/>
            </a:r>
            <a:br>
              <a:rPr lang="vi-VN" sz="8000" dirty="0" smtClean="0"/>
            </a:br>
            <a:r>
              <a:rPr lang="vi-VN" sz="6600" dirty="0" smtClean="0"/>
              <a:t>Bài</a:t>
            </a:r>
            <a:r>
              <a:rPr lang="en-US" sz="6600" dirty="0" smtClean="0"/>
              <a:t> </a:t>
            </a:r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vi-VN" sz="6600" dirty="0" smtClean="0"/>
              <a:t>: </a:t>
            </a:r>
            <a:r>
              <a:rPr lang="vi-VN" sz="6600" b="1" dirty="0" smtClean="0">
                <a:solidFill>
                  <a:srgbClr val="FF0000"/>
                </a:solidFill>
              </a:rPr>
              <a:t>Âm </a:t>
            </a:r>
            <a:r>
              <a:rPr lang="en-US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 - H</a:t>
            </a:r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vi-VN" sz="40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endParaRPr lang="en-US" sz="8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374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3111" y="516543"/>
            <a:ext cx="4056742" cy="2704494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1571625" y="3331059"/>
            <a:ext cx="1371600" cy="810684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en-US" sz="4800" dirty="0" err="1" smtClean="0">
                <a:latin typeface="Times New Roman" panose="02020603050405020304" charset="0"/>
                <a:cs typeface="Times New Roman" panose="02020603050405020304" charset="0"/>
              </a:rPr>
              <a:t>hẹ</a:t>
            </a:r>
            <a:endParaRPr lang="en-US" sz="48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5156836" y="1806575"/>
            <a:ext cx="630555" cy="7952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en-US" sz="4700" dirty="0">
                <a:latin typeface="Times New Roman" panose="02020603050405020304" charset="0"/>
                <a:cs typeface="Times New Roman" panose="02020603050405020304" charset="0"/>
              </a:rPr>
              <a:t>h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7511892" y="1806575"/>
            <a:ext cx="644843" cy="7952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71323" tIns="35662" rIns="71323" bIns="35662" rtlCol="0" anchor="t">
            <a:spAutoFit/>
          </a:bodyPr>
          <a:lstStyle/>
          <a:p>
            <a:pPr algn="ctr"/>
            <a:r>
              <a:rPr lang="en-US" sz="4700" dirty="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ẹ</a:t>
            </a:r>
            <a:endParaRPr lang="en-US" sz="47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6114575" y="342900"/>
            <a:ext cx="1053941" cy="7952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en-US" sz="4700" dirty="0" err="1">
                <a:latin typeface="Times New Roman" panose="02020603050405020304" charset="0"/>
                <a:cs typeface="Times New Roman" panose="02020603050405020304" charset="0"/>
              </a:rPr>
              <a:t>h</a:t>
            </a:r>
            <a:r>
              <a:rPr lang="en-US" sz="4700" dirty="0" err="1" smtClean="0">
                <a:latin typeface="Times New Roman" panose="02020603050405020304" charset="0"/>
                <a:cs typeface="Times New Roman" panose="02020603050405020304" charset="0"/>
              </a:rPr>
              <a:t>ẹ</a:t>
            </a:r>
            <a:endParaRPr lang="en-US" sz="47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Text Box 10"/>
          <p:cNvSpPr txBox="1"/>
          <p:nvPr/>
        </p:nvSpPr>
        <p:spPr>
          <a:xfrm>
            <a:off x="6114575" y="3192462"/>
            <a:ext cx="1053941" cy="7952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en-US" sz="4700" dirty="0" err="1" smtClean="0">
                <a:latin typeface="Times New Roman" panose="02020603050405020304" charset="0"/>
                <a:cs typeface="Times New Roman" panose="02020603050405020304" charset="0"/>
              </a:rPr>
              <a:t>hẹ</a:t>
            </a:r>
            <a:endParaRPr lang="en-US" sz="47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12" name="Straight Connector 11"/>
          <p:cNvCxnSpPr>
            <a:stCxn id="10" idx="2"/>
            <a:endCxn id="9" idx="0"/>
          </p:cNvCxnSpPr>
          <p:nvPr/>
        </p:nvCxnSpPr>
        <p:spPr>
          <a:xfrm>
            <a:off x="6641546" y="1138195"/>
            <a:ext cx="1192768" cy="6683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5448302" y="1138195"/>
            <a:ext cx="1169432" cy="6683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9" idx="2"/>
          </p:cNvCxnSpPr>
          <p:nvPr/>
        </p:nvCxnSpPr>
        <p:spPr>
          <a:xfrm flipH="1">
            <a:off x="6641546" y="2601870"/>
            <a:ext cx="1192768" cy="59059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8" idx="2"/>
          </p:cNvCxnSpPr>
          <p:nvPr/>
        </p:nvCxnSpPr>
        <p:spPr>
          <a:xfrm>
            <a:off x="5472114" y="2601870"/>
            <a:ext cx="1169432" cy="5905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 Box 2"/>
          <p:cNvSpPr txBox="1"/>
          <p:nvPr/>
        </p:nvSpPr>
        <p:spPr>
          <a:xfrm>
            <a:off x="4191000" y="4305300"/>
            <a:ext cx="5232559" cy="626018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h – e –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nặng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hẹ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463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  <p:bldP spid="10" grpId="0" animBg="1"/>
      <p:bldP spid="11" grpId="0" animBg="1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399" y="419100"/>
            <a:ext cx="3840385" cy="2882547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1676400" y="3401998"/>
            <a:ext cx="1005364" cy="749129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en-US" sz="4400" dirty="0" err="1">
                <a:latin typeface="Times New Roman" panose="02020603050405020304" charset="0"/>
                <a:cs typeface="Times New Roman" panose="02020603050405020304" charset="0"/>
              </a:rPr>
              <a:t>h</a:t>
            </a:r>
            <a:r>
              <a:rPr lang="en-US" sz="4400" dirty="0" err="1" smtClean="0">
                <a:latin typeface="Times New Roman" panose="02020603050405020304" charset="0"/>
                <a:cs typeface="Times New Roman" panose="02020603050405020304" charset="0"/>
              </a:rPr>
              <a:t>ổ</a:t>
            </a:r>
            <a:endParaRPr lang="en-US" sz="4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5112544" y="1866900"/>
            <a:ext cx="630555" cy="7952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en-US" sz="4700" dirty="0">
                <a:latin typeface="Times New Roman" panose="02020603050405020304" charset="0"/>
                <a:cs typeface="Times New Roman" panose="02020603050405020304" charset="0"/>
              </a:rPr>
              <a:t>h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7467600" y="1866900"/>
            <a:ext cx="644843" cy="7952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71323" tIns="35662" rIns="71323" bIns="35662" rtlCol="0" anchor="t">
            <a:spAutoFit/>
          </a:bodyPr>
          <a:lstStyle/>
          <a:p>
            <a:pPr algn="ctr"/>
            <a:r>
              <a:rPr lang="en-US" sz="4700" dirty="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ổ</a:t>
            </a:r>
            <a:endParaRPr lang="en-US" sz="47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6070283" y="403225"/>
            <a:ext cx="1053941" cy="7952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en-US" sz="4700" dirty="0" err="1">
                <a:latin typeface="Times New Roman" panose="02020603050405020304" charset="0"/>
                <a:cs typeface="Times New Roman" panose="02020603050405020304" charset="0"/>
              </a:rPr>
              <a:t>h</a:t>
            </a:r>
            <a:r>
              <a:rPr lang="en-US" sz="4700" dirty="0" err="1" smtClean="0">
                <a:latin typeface="Times New Roman" panose="02020603050405020304" charset="0"/>
                <a:cs typeface="Times New Roman" panose="02020603050405020304" charset="0"/>
              </a:rPr>
              <a:t>ổ</a:t>
            </a:r>
            <a:endParaRPr lang="en-US" sz="47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Text Box 10"/>
          <p:cNvSpPr txBox="1"/>
          <p:nvPr/>
        </p:nvSpPr>
        <p:spPr>
          <a:xfrm>
            <a:off x="6070283" y="3252787"/>
            <a:ext cx="1053941" cy="7952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en-US" sz="4700" dirty="0" err="1">
                <a:latin typeface="Times New Roman" panose="02020603050405020304" charset="0"/>
                <a:cs typeface="Times New Roman" panose="02020603050405020304" charset="0"/>
              </a:rPr>
              <a:t>h</a:t>
            </a:r>
            <a:r>
              <a:rPr lang="en-US" sz="4700" dirty="0" err="1" smtClean="0">
                <a:latin typeface="Times New Roman" panose="02020603050405020304" charset="0"/>
                <a:cs typeface="Times New Roman" panose="02020603050405020304" charset="0"/>
              </a:rPr>
              <a:t>ổ</a:t>
            </a:r>
            <a:endParaRPr lang="en-US" sz="47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12" name="Straight Connector 11"/>
          <p:cNvCxnSpPr>
            <a:stCxn id="10" idx="2"/>
            <a:endCxn id="9" idx="0"/>
          </p:cNvCxnSpPr>
          <p:nvPr/>
        </p:nvCxnSpPr>
        <p:spPr>
          <a:xfrm>
            <a:off x="6597254" y="1198520"/>
            <a:ext cx="1192768" cy="6683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5404010" y="1198520"/>
            <a:ext cx="1169432" cy="6683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9" idx="2"/>
          </p:cNvCxnSpPr>
          <p:nvPr/>
        </p:nvCxnSpPr>
        <p:spPr>
          <a:xfrm flipH="1">
            <a:off x="6597254" y="2662195"/>
            <a:ext cx="1192768" cy="59059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8" idx="2"/>
          </p:cNvCxnSpPr>
          <p:nvPr/>
        </p:nvCxnSpPr>
        <p:spPr>
          <a:xfrm>
            <a:off x="5427822" y="2662195"/>
            <a:ext cx="1169432" cy="59059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 Box 2"/>
          <p:cNvSpPr txBox="1"/>
          <p:nvPr/>
        </p:nvSpPr>
        <p:spPr>
          <a:xfrm>
            <a:off x="4029075" y="4305300"/>
            <a:ext cx="5232559" cy="687574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– ô –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hổ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742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  <p:bldP spid="10" grpId="0" animBg="1"/>
      <p:bldP spid="11" grpId="0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20847" y="762932"/>
            <a:ext cx="3027553" cy="2018368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4191000" y="2781300"/>
            <a:ext cx="1005364" cy="71835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en-US" sz="4200" dirty="0" smtClean="0">
                <a:latin typeface="Times New Roman" panose="02020603050405020304" charset="0"/>
                <a:cs typeface="Times New Roman" panose="02020603050405020304" charset="0"/>
              </a:rPr>
              <a:t>…ẹ</a:t>
            </a:r>
            <a:endParaRPr lang="en-US" sz="42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2438400" y="4424405"/>
            <a:ext cx="630555" cy="7952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en-US" sz="4700" dirty="0">
                <a:latin typeface="Times New Roman" panose="02020603050405020304" charset="0"/>
                <a:cs typeface="Times New Roman" panose="02020603050405020304" charset="0"/>
              </a:rPr>
              <a:t>h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6248400" y="4395044"/>
            <a:ext cx="644843" cy="7952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71323" tIns="35662" rIns="71323" bIns="35662" rtlCol="0" anchor="t">
            <a:spAutoFit/>
          </a:bodyPr>
          <a:lstStyle/>
          <a:p>
            <a:pPr algn="ctr"/>
            <a:r>
              <a:rPr lang="en-US" sz="47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d</a:t>
            </a:r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3021568" y="3390900"/>
            <a:ext cx="1550432" cy="103350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 Box 2"/>
          <p:cNvSpPr txBox="1"/>
          <p:nvPr/>
        </p:nvSpPr>
        <p:spPr>
          <a:xfrm>
            <a:off x="107810" y="14218"/>
            <a:ext cx="7377947" cy="59524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ối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…:</a:t>
            </a:r>
            <a:endParaRPr lang="en-US" sz="3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977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366" t="17763"/>
          <a:stretch/>
        </p:blipFill>
        <p:spPr>
          <a:xfrm>
            <a:off x="3222069" y="989059"/>
            <a:ext cx="2943225" cy="1792241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4343400" y="2672549"/>
            <a:ext cx="1005364" cy="71835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en-US" sz="4200" dirty="0" smtClean="0">
                <a:latin typeface="Times New Roman" panose="02020603050405020304" charset="0"/>
                <a:cs typeface="Times New Roman" panose="02020603050405020304" charset="0"/>
              </a:rPr>
              <a:t>…ổ</a:t>
            </a:r>
            <a:endParaRPr lang="en-US" sz="42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2438400" y="4424405"/>
            <a:ext cx="630555" cy="7952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71323" tIns="35662" rIns="71323" bIns="35662" rtlCol="0">
            <a:spAutoFit/>
          </a:bodyPr>
          <a:lstStyle/>
          <a:p>
            <a:pPr algn="ctr"/>
            <a:r>
              <a:rPr lang="en-US" sz="4700" dirty="0">
                <a:latin typeface="Times New Roman" panose="02020603050405020304" charset="0"/>
                <a:cs typeface="Times New Roman" panose="02020603050405020304" charset="0"/>
              </a:rPr>
              <a:t>b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6248400" y="4395044"/>
            <a:ext cx="644843" cy="7952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71323" tIns="35662" rIns="71323" bIns="35662" rtlCol="0" anchor="t">
            <a:spAutoFit/>
          </a:bodyPr>
          <a:lstStyle/>
          <a:p>
            <a:pPr algn="ctr"/>
            <a:r>
              <a:rPr lang="en-US" sz="47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h</a:t>
            </a:r>
          </a:p>
        </p:txBody>
      </p:sp>
      <p:cxnSp>
        <p:nvCxnSpPr>
          <p:cNvPr id="17" name="Straight Connector 16"/>
          <p:cNvCxnSpPr>
            <a:stCxn id="6" idx="2"/>
            <a:endCxn id="9" idx="0"/>
          </p:cNvCxnSpPr>
          <p:nvPr/>
        </p:nvCxnSpPr>
        <p:spPr>
          <a:xfrm>
            <a:off x="4846082" y="3390900"/>
            <a:ext cx="1724740" cy="100414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 Box 2"/>
          <p:cNvSpPr txBox="1"/>
          <p:nvPr/>
        </p:nvSpPr>
        <p:spPr>
          <a:xfrm>
            <a:off x="76200" y="114300"/>
            <a:ext cx="7377947" cy="59524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ối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 …:</a:t>
            </a:r>
            <a:endParaRPr lang="en-US" sz="3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094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715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7206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272"/>
            <a:ext cx="9144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Horizontal Scroll 3"/>
          <p:cNvSpPr/>
          <p:nvPr/>
        </p:nvSpPr>
        <p:spPr>
          <a:xfrm>
            <a:off x="762000" y="1587500"/>
            <a:ext cx="7620000" cy="3302000"/>
          </a:xfrm>
          <a:prstGeom prst="horizontalScroll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?”</a:t>
            </a:r>
          </a:p>
        </p:txBody>
      </p:sp>
    </p:spTree>
    <p:extLst>
      <p:ext uri="{BB962C8B-B14F-4D97-AF65-F5344CB8AC3E}">
        <p14:creationId xmlns:p14="http://schemas.microsoft.com/office/powerpoint/2010/main" xmlns="" val="85180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78" t="16945" r="19687"/>
          <a:stretch/>
        </p:blipFill>
        <p:spPr bwMode="auto">
          <a:xfrm>
            <a:off x="685800" y="419100"/>
            <a:ext cx="7897976" cy="4904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" name="Title 1"/>
          <p:cNvSpPr>
            <a:spLocks noGrp="1"/>
          </p:cNvSpPr>
          <p:nvPr>
            <p:ph type="title"/>
          </p:nvPr>
        </p:nvSpPr>
        <p:spPr>
          <a:xfrm>
            <a:off x="354176" y="4847305"/>
            <a:ext cx="8229600" cy="952500"/>
          </a:xfrm>
        </p:spPr>
        <p:txBody>
          <a:bodyPr>
            <a:no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,…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13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7200" y="1181100"/>
            <a:ext cx="2819400" cy="2819400"/>
          </a:xfrm>
        </p:spPr>
        <p:txBody>
          <a:bodyPr>
            <a:noAutofit/>
          </a:bodyPr>
          <a:lstStyle/>
          <a:p>
            <a:r>
              <a:rPr lang="en-US" sz="4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vi-VN" sz="4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1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400050" y="1714500"/>
            <a:ext cx="3352800" cy="274320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huynh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92717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914400"/>
            <a:ext cx="4638675" cy="3479006"/>
          </a:xfrm>
        </p:spPr>
      </p:pic>
      <p:sp>
        <p:nvSpPr>
          <p:cNvPr id="7" name="Rounded Rectangle 6"/>
          <p:cNvSpPr/>
          <p:nvPr/>
        </p:nvSpPr>
        <p:spPr>
          <a:xfrm>
            <a:off x="1219200" y="4710112"/>
            <a:ext cx="6781800" cy="100488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huynh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huynh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c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học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sinh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chỉ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đọc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tranh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đọc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từ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+mn-ea"/>
              </a:rPr>
              <a:t> “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mai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+mn-ea"/>
              </a:rPr>
              <a:t>” 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2-3 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lần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-28575"/>
            <a:ext cx="8229600" cy="828675"/>
          </a:xfrm>
        </p:spPr>
        <p:txBody>
          <a:bodyPr>
            <a:normAutofit/>
          </a:bodyPr>
          <a:lstStyle/>
          <a:p>
            <a:r>
              <a:rPr lang="en-US" sz="4000" u="sng" dirty="0" err="1" smtClean="0"/>
              <a:t>Nhận</a:t>
            </a:r>
            <a:r>
              <a:rPr lang="en-US" sz="4000" u="sng" dirty="0" smtClean="0"/>
              <a:t> </a:t>
            </a:r>
            <a:r>
              <a:rPr lang="en-US" sz="4000" u="sng" dirty="0" err="1" smtClean="0"/>
              <a:t>diện</a:t>
            </a:r>
            <a:endParaRPr lang="en-US" sz="4000" u="sng" dirty="0"/>
          </a:p>
        </p:txBody>
      </p:sp>
      <p:sp>
        <p:nvSpPr>
          <p:cNvPr id="3" name="Rounded Rectangle 2"/>
          <p:cNvSpPr/>
          <p:nvPr/>
        </p:nvSpPr>
        <p:spPr>
          <a:xfrm>
            <a:off x="5943600" y="1943100"/>
            <a:ext cx="2590800" cy="1143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oa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mai</a:t>
            </a:r>
            <a:endParaRPr lang="en-US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312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219200" y="4712493"/>
            <a:ext cx="7239000" cy="100488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huynh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huynh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c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học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sinh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chỉ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đọc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tranh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đọc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từ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+mn-ea"/>
              </a:rPr>
              <a:t> “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ca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+mn-ea"/>
              </a:rPr>
              <a:t>” 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2-3 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lần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296025" y="1943100"/>
            <a:ext cx="2590800" cy="1143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át</a:t>
            </a:r>
            <a:endParaRPr lang="en-US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564" t="50000" r="34999" b="27778"/>
          <a:stretch/>
        </p:blipFill>
        <p:spPr bwMode="auto">
          <a:xfrm>
            <a:off x="342900" y="1085850"/>
            <a:ext cx="520065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7381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219200" y="4712493"/>
            <a:ext cx="7239000" cy="100488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huynh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huynh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c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học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sinh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chỉ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đọc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tranh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đọc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từ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+mn-ea"/>
              </a:rPr>
              <a:t> “con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hổ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+mn-ea"/>
              </a:rPr>
              <a:t>” 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+mn-ea"/>
              </a:rPr>
              <a:t>2-3 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+mn-ea"/>
              </a:rPr>
              <a:t>lần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296025" y="1943100"/>
            <a:ext cx="2590800" cy="1143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ổ</a:t>
            </a:r>
            <a:endParaRPr lang="en-US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06" t="16252"/>
          <a:stretch/>
        </p:blipFill>
        <p:spPr>
          <a:xfrm>
            <a:off x="685800" y="947737"/>
            <a:ext cx="4648200" cy="296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785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952500"/>
            <a:ext cx="9296400" cy="533400"/>
          </a:xfrm>
        </p:spPr>
        <p:txBody>
          <a:bodyPr anchor="t">
            <a:no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huynh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>
                <a:latin typeface="Times New Roman" pitchFamily="18" charset="0"/>
                <a:cs typeface="Times New Roman" pitchFamily="18" charset="0"/>
              </a:rPr>
            </a:b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52400" y="2514600"/>
            <a:ext cx="2590800" cy="1143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oa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mai</a:t>
            </a:r>
            <a:endParaRPr lang="en-US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352800" y="2514600"/>
            <a:ext cx="2590800" cy="1143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át</a:t>
            </a:r>
            <a:endParaRPr lang="en-US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400800" y="2514600"/>
            <a:ext cx="2590800" cy="1143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ổ</a:t>
            </a:r>
            <a:endParaRPr lang="en-US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495300" y="-28575"/>
            <a:ext cx="8229600" cy="828675"/>
          </a:xfrm>
          <a:prstGeom prst="rect">
            <a:avLst/>
          </a:prstGeom>
        </p:spPr>
        <p:txBody>
          <a:bodyPr vert="horz" lIns="91433" tIns="45716" rIns="91433" bIns="45716" rtlCol="0" anchor="ctr">
            <a:normAutofit/>
          </a:bodyPr>
          <a:lstStyle>
            <a:lvl1pPr algn="ctr" defTabSz="91433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u="sng" dirty="0" err="1" smtClean="0"/>
              <a:t>Luyện</a:t>
            </a:r>
            <a:r>
              <a:rPr lang="en-US" sz="4000" u="sng" dirty="0" smtClean="0"/>
              <a:t> </a:t>
            </a:r>
            <a:r>
              <a:rPr lang="en-US" sz="4000" u="sng" dirty="0" err="1" smtClean="0"/>
              <a:t>tập</a:t>
            </a:r>
            <a:endParaRPr lang="en-US" sz="4000" u="sng" dirty="0"/>
          </a:p>
        </p:txBody>
      </p:sp>
    </p:spTree>
    <p:extLst>
      <p:ext uri="{BB962C8B-B14F-4D97-AF65-F5344CB8AC3E}">
        <p14:creationId xmlns:p14="http://schemas.microsoft.com/office/powerpoint/2010/main" xmlns="" val="415800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313</Words>
  <Application>Microsoft Office PowerPoint</Application>
  <PresentationFormat>On-screen Show (16:10)</PresentationFormat>
  <Paragraphs>57</Paragraphs>
  <Slides>24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Trường Chuyên biệt Quận 10</vt:lpstr>
      <vt:lpstr>Môn: Tiếng Việt Bài 1: Âm h - H (tiết 1)                </vt:lpstr>
      <vt:lpstr>Slide 3</vt:lpstr>
      <vt:lpstr>Gợi ý: hoa, hành, hoa hồng,…</vt:lpstr>
      <vt:lpstr>h </vt:lpstr>
      <vt:lpstr>Nhận diện</vt:lpstr>
      <vt:lpstr>Slide 7</vt:lpstr>
      <vt:lpstr>Slide 8</vt:lpstr>
      <vt:lpstr>Phụ huynh cho học sinh tìm âm h trong các từ và đọc âm h  </vt:lpstr>
      <vt:lpstr>Slide 10</vt:lpstr>
      <vt:lpstr>Trò chơi “Bông hoa của bé”</vt:lpstr>
      <vt:lpstr>Slide 12</vt:lpstr>
      <vt:lpstr>Slide 13</vt:lpstr>
      <vt:lpstr>Slide 14</vt:lpstr>
      <vt:lpstr>Slide 15</vt:lpstr>
      <vt:lpstr>Slide 16</vt:lpstr>
      <vt:lpstr>Trường Chuyên biệt Quận 10</vt:lpstr>
      <vt:lpstr>Môn: Tiếng Việt Bài: Âm h (tiết 2)                </vt:lpstr>
      <vt:lpstr>Học sinh đánh vần đúng các từ hẹ, hổ.  Học sinh điền hoặc nối chữ phù hợp</vt:lpstr>
      <vt:lpstr>Slide 20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SONY</cp:lastModifiedBy>
  <cp:revision>68</cp:revision>
  <dcterms:created xsi:type="dcterms:W3CDTF">2021-02-02T02:49:41Z</dcterms:created>
  <dcterms:modified xsi:type="dcterms:W3CDTF">2021-09-18T04:04:31Z</dcterms:modified>
</cp:coreProperties>
</file>